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7B043-87CF-4404-9733-9E311A1ED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EF92B8-278D-4DEC-96D6-EF313903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21E561-6AB2-4A33-8CCF-5BF082B7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D9E42-DB6B-40BB-BFD8-042CB1A1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EEDD5F-AC4D-482F-B8B9-24FE2F80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50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3517F-63EA-4EE4-AE3F-D00A8A54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E2F5D1-A1A8-4D55-AC16-A45FBAA42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9854B4-38AB-4292-9487-42516F9E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24D617-1988-4C7F-A7DE-41A7B42C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A789CB-E755-4DA5-B159-DE2CF53E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0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CF5D52-4BC0-4365-888E-60636D347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C12FE8-D427-402B-B508-48CBCDA4B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592934-5AF7-4501-8FB7-B9A1BB5A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6F9E3D-7E02-4260-AA23-C4422C25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CE0142-B50B-41A9-89E2-2916DEE7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37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62854-1B94-42E8-AEB2-E06E2F3C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8607F-9773-491A-82DF-FB4E7DBA9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DF8F7-62AB-4671-95EA-73025D3F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8ED50E-6749-4CB6-9E2E-779C798B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A12FF8-FB4B-45B2-8CBE-695CF099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97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854B4-75CE-4EDE-A9CC-E747691F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72FF3-5751-447F-A813-C8944B23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08088C-AB1E-4EFB-B33E-CAAC71B2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1D484D-EBA1-446F-8A3C-F872B76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519DE-F511-4F7E-BA7B-579C4F50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7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B1895-4A59-4086-A3F0-827058FA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EC6655-14C1-4BFE-8C83-A03AB61B5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5FA690-D04F-490F-B5ED-52F572AC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52C9F-F854-4118-9426-6DC16755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9D456-4B79-48AC-AA39-4FE81DFF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AB20CF-A48E-445A-9E9C-34D52332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3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462BF-9844-4507-AD7C-E95CF693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30EEB5-B186-4DA4-ABDE-8E7AAF0F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F7658C-2C87-47A7-87A7-94D32AFC3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B06B1A-5FA9-4A4D-BB35-A0E1AC087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C5FDC46-7CD5-46C5-A425-DA83487CD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27AEA54-8ECC-4DB2-9CDE-6B096583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D1DBE1D-6D8F-4058-9895-C51F0644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520DBD-3F70-449C-9495-5FC92FD3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FB40D-4F4C-4277-AD86-C602F35B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C00587-1C80-458A-897F-3971D4B4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C4C481-A6DB-484E-8374-231B48D1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B04E3B-6C67-4B11-A40C-BAD9EE58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030ADA-85E0-467E-A4C0-A5177A78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B9043C-3397-47BE-885F-CB933CA0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43D2CF-B6DC-457D-8483-350E60A0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3B3784-6F6B-47D7-8131-12B972A8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44A072-78D5-48D2-99D1-CC6353A1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303EAB-9847-4169-B9E2-2EB140E94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FAE9A8-159F-4B31-BFD8-41FE37C3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08452A-7D77-4112-9B05-94C18345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9C6F3E-00F8-4484-A7FC-42AC5465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D10F1-ED80-4194-979D-FD34C6F6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63447A-E849-479E-960A-62CBBE75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5705D4-39A0-432E-ADDF-2FD3120CA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EF04FF-FBC1-49C4-AA8A-C02B264B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81E7C8-BC14-4E53-9390-08B4D6A9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70B4C9-A9ED-46BB-859C-60EA1D59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53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322676-F250-4E29-B109-D590BFCE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2037A3-84FC-43E7-92DA-CBECDF0EF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BF5794-762A-465D-9336-BF3486DD0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4D01-161F-4631-9BD0-68E3FFF8AEB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F95985-403C-457A-BDEB-63DB9CC49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E54B71-9D3B-496D-837F-4BC18D764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720D-B21E-4DCE-AED5-6D047FD5B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.tools/cn/sha25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ding.tools/cn/sha25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ding.tools/cn/sha256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6A717DF-8B1A-4D48-8462-F91020D0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51C38B-9D8C-438C-A7A1-D5AD499F02A3}"/>
              </a:ext>
            </a:extLst>
          </p:cNvPr>
          <p:cNvSpPr txBox="1"/>
          <p:nvPr/>
        </p:nvSpPr>
        <p:spPr>
          <a:xfrm>
            <a:off x="760491" y="428477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0</a:t>
            </a:r>
            <a:r>
              <a:rPr lang="zh-CN" altLang="en-US" sz="4000" b="1" dirty="0">
                <a:solidFill>
                  <a:schemeClr val="accent1"/>
                </a:solidFill>
              </a:rPr>
              <a:t>：非对称加密</a:t>
            </a:r>
          </a:p>
        </p:txBody>
      </p:sp>
      <p:pic>
        <p:nvPicPr>
          <p:cNvPr id="4098" name="Picture 2" descr="RSA加密是什么？二维码门禁中哪些环节使用到RSA加密？__财经头条">
            <a:extLst>
              <a:ext uri="{FF2B5EF4-FFF2-40B4-BE49-F238E27FC236}">
                <a16:creationId xmlns:a16="http://schemas.microsoft.com/office/drawing/2014/main" id="{82111198-4653-4359-AAAC-88AF652F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" y="1825912"/>
            <a:ext cx="77343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9E3FC9-BABD-4980-ABF9-A11226748723}"/>
              </a:ext>
            </a:extLst>
          </p:cNvPr>
          <p:cNvSpPr txBox="1"/>
          <p:nvPr/>
        </p:nvSpPr>
        <p:spPr>
          <a:xfrm>
            <a:off x="760491" y="1424943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RSA</a:t>
            </a:r>
            <a:r>
              <a:rPr lang="zh-CN" altLang="en-US" sz="2800" b="1" dirty="0">
                <a:solidFill>
                  <a:schemeClr val="accent1"/>
                </a:solidFill>
              </a:rPr>
              <a:t>算法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53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DFCE4EF-9536-46AC-9B9B-B94CD1FFFF46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1</a:t>
            </a:r>
            <a:r>
              <a:rPr lang="zh-CN" altLang="en-US" sz="4000" b="1" dirty="0">
                <a:solidFill>
                  <a:schemeClr val="accent1"/>
                </a:solidFill>
              </a:rPr>
              <a:t>：记账必要性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B11A66-1B68-4DA5-B498-0A36382CCA12}"/>
              </a:ext>
            </a:extLst>
          </p:cNvPr>
          <p:cNvSpPr txBox="1"/>
          <p:nvPr/>
        </p:nvSpPr>
        <p:spPr>
          <a:xfrm>
            <a:off x="760491" y="1708879"/>
            <a:ext cx="3612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600" dirty="0"/>
              <a:t>手续费</a:t>
            </a:r>
            <a:endParaRPr lang="en-US" altLang="zh-CN" sz="3600" dirty="0"/>
          </a:p>
          <a:p>
            <a:pPr marL="342900" indent="-342900">
              <a:buAutoNum type="arabicPeriod"/>
            </a:pPr>
            <a:endParaRPr lang="en-US" altLang="zh-CN" sz="3600" dirty="0"/>
          </a:p>
          <a:p>
            <a:endParaRPr lang="en-US" altLang="zh-CN" sz="3600" dirty="0"/>
          </a:p>
          <a:p>
            <a:r>
              <a:rPr lang="en-US" altLang="zh-CN" sz="3600" dirty="0"/>
              <a:t>2.</a:t>
            </a:r>
            <a:r>
              <a:rPr lang="zh-CN" altLang="en-US" sz="3600" dirty="0"/>
              <a:t>挖矿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3F341D-7122-4CC2-9947-0D34D2F7A7F8}"/>
              </a:ext>
            </a:extLst>
          </p:cNvPr>
          <p:cNvSpPr txBox="1"/>
          <p:nvPr/>
        </p:nvSpPr>
        <p:spPr>
          <a:xfrm>
            <a:off x="5111646" y="1662712"/>
            <a:ext cx="616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646464"/>
                </a:solidFill>
                <a:effectLst/>
                <a:latin typeface="-apple-system"/>
              </a:rPr>
              <a:t>2013</a:t>
            </a:r>
            <a:r>
              <a:rPr lang="zh-CN" altLang="en-US" sz="2800" b="0" i="0" dirty="0">
                <a:solidFill>
                  <a:srgbClr val="646464"/>
                </a:solidFill>
                <a:effectLst/>
                <a:latin typeface="-apple-system"/>
              </a:rPr>
              <a:t>年，</a:t>
            </a:r>
            <a:r>
              <a:rPr lang="zh-CN" altLang="en-US" sz="2800" b="1" i="0" dirty="0">
                <a:solidFill>
                  <a:schemeClr val="accent2"/>
                </a:solidFill>
                <a:effectLst/>
                <a:latin typeface="-apple-system"/>
              </a:rPr>
              <a:t>一个比特币</a:t>
            </a:r>
            <a:r>
              <a:rPr lang="zh-CN" altLang="en-US" sz="2800" b="0" i="0" dirty="0">
                <a:solidFill>
                  <a:srgbClr val="646464"/>
                </a:solidFill>
                <a:effectLst/>
                <a:latin typeface="-apple-system"/>
              </a:rPr>
              <a:t>的价格为</a:t>
            </a:r>
            <a:r>
              <a:rPr lang="en-US" altLang="zh-CN" sz="2800" b="0" i="0" dirty="0">
                <a:solidFill>
                  <a:srgbClr val="646464"/>
                </a:solidFill>
                <a:effectLst/>
                <a:latin typeface="-apple-system"/>
              </a:rPr>
              <a:t>20$</a:t>
            </a:r>
            <a:r>
              <a:rPr lang="zh-CN" altLang="en-US" sz="2800" b="0" i="0" dirty="0">
                <a:solidFill>
                  <a:srgbClr val="646464"/>
                </a:solidFill>
                <a:effectLst/>
                <a:latin typeface="-apple-system"/>
              </a:rPr>
              <a:t>。</a:t>
            </a:r>
            <a:endParaRPr lang="en-US" altLang="zh-CN" sz="2800" b="0" i="0" dirty="0">
              <a:solidFill>
                <a:srgbClr val="646464"/>
              </a:solidFill>
              <a:effectLst/>
              <a:latin typeface="-apple-system"/>
            </a:endParaRPr>
          </a:p>
          <a:p>
            <a:r>
              <a:rPr lang="en-US" altLang="zh-CN" sz="2800" b="0" i="0" dirty="0">
                <a:solidFill>
                  <a:srgbClr val="646464"/>
                </a:solidFill>
                <a:effectLst/>
                <a:latin typeface="-apple-system"/>
              </a:rPr>
              <a:t>2017</a:t>
            </a:r>
            <a:r>
              <a:rPr lang="zh-CN" altLang="en-US" sz="2800" b="0" i="0" dirty="0">
                <a:solidFill>
                  <a:srgbClr val="646464"/>
                </a:solidFill>
                <a:effectLst/>
                <a:latin typeface="-apple-system"/>
              </a:rPr>
              <a:t>年，</a:t>
            </a:r>
            <a:r>
              <a:rPr lang="zh-CN" altLang="en-US" sz="2800" b="1" i="0" dirty="0">
                <a:solidFill>
                  <a:schemeClr val="accent2"/>
                </a:solidFill>
                <a:effectLst/>
                <a:latin typeface="-apple-system"/>
              </a:rPr>
              <a:t>转一个比特币</a:t>
            </a:r>
            <a:r>
              <a:rPr lang="zh-CN" altLang="en-US" sz="2800" b="0" i="0" dirty="0">
                <a:solidFill>
                  <a:srgbClr val="646464"/>
                </a:solidFill>
                <a:effectLst/>
                <a:latin typeface="-apple-system"/>
              </a:rPr>
              <a:t>要花</a:t>
            </a:r>
            <a:r>
              <a:rPr lang="en-US" altLang="zh-CN" sz="2800" b="0" i="0" dirty="0">
                <a:solidFill>
                  <a:srgbClr val="646464"/>
                </a:solidFill>
                <a:effectLst/>
                <a:latin typeface="-apple-system"/>
              </a:rPr>
              <a:t>20</a:t>
            </a:r>
            <a:r>
              <a:rPr lang="en-US" altLang="zh-CN" sz="2800" dirty="0">
                <a:solidFill>
                  <a:srgbClr val="646464"/>
                </a:solidFill>
                <a:latin typeface="-apple-system"/>
              </a:rPr>
              <a:t>$</a:t>
            </a:r>
            <a:r>
              <a:rPr lang="zh-CN" altLang="en-US" sz="2800" b="0" i="0" dirty="0">
                <a:solidFill>
                  <a:srgbClr val="646464"/>
                </a:solidFill>
                <a:effectLst/>
                <a:latin typeface="-apple-system"/>
              </a:rPr>
              <a:t>。</a:t>
            </a:r>
            <a:endParaRPr lang="zh-CN" altLang="en-US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C18ABF-2083-41B3-8916-0295BF63B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6" y="3413849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50388C6-7C58-4403-BB5C-FA9C364B09A9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2</a:t>
            </a:r>
            <a:r>
              <a:rPr lang="zh-CN" altLang="en-US" sz="4000" b="1" dirty="0">
                <a:solidFill>
                  <a:schemeClr val="accent1"/>
                </a:solidFill>
              </a:rPr>
              <a:t>：以谁为准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2A846A-5801-4A6A-94C6-878490A1B848}"/>
              </a:ext>
            </a:extLst>
          </p:cNvPr>
          <p:cNvSpPr txBox="1"/>
          <p:nvPr/>
        </p:nvSpPr>
        <p:spPr>
          <a:xfrm>
            <a:off x="760491" y="1571970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sha256()</a:t>
            </a:r>
            <a:r>
              <a:rPr lang="zh-CN" altLang="en-US" dirty="0"/>
              <a:t>是一种哈希算法，他可以将任何字符串转化为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256bit</a:t>
            </a:r>
            <a:r>
              <a:rPr lang="zh-CN" altLang="en-US" dirty="0"/>
              <a:t>的哈希值，算法有如下关键特点：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hlinkClick r:id="rId3"/>
              </a:rPr>
              <a:t>SHA256</a:t>
            </a:r>
            <a:r>
              <a:rPr lang="zh-CN" altLang="en-US" dirty="0">
                <a:hlinkClick r:id="rId3"/>
              </a:rPr>
              <a:t>算法使用链接</a:t>
            </a: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C07D3E-C54D-4A71-8B7A-3A13257354D8}"/>
              </a:ext>
            </a:extLst>
          </p:cNvPr>
          <p:cNvSpPr txBox="1"/>
          <p:nvPr/>
        </p:nvSpPr>
        <p:spPr>
          <a:xfrm>
            <a:off x="760491" y="3283312"/>
            <a:ext cx="60935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1.不可逆性</a:t>
            </a:r>
          </a:p>
          <a:p>
            <a:endParaRPr lang="zh-CN" altLang="en-US" dirty="0"/>
          </a:p>
          <a:p>
            <a:r>
              <a:rPr lang="zh-CN" altLang="en-US" dirty="0"/>
              <a:t>哈希函数具有不可逆性，具体的不可逆性可以类比成：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给出一个x，可以轻松算出y；但给出y反算x，这将是灾难。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4CFF22D-4611-469D-AB95-E33AF1C35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75388"/>
              </p:ext>
            </p:extLst>
          </p:nvPr>
        </p:nvGraphicFramePr>
        <p:xfrm>
          <a:off x="886449" y="4347458"/>
          <a:ext cx="4519260" cy="47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xMath" r:id="rId4" imgW="1855080" imgH="197280" progId="Equation.AxMath">
                  <p:embed/>
                </p:oleObj>
              </mc:Choice>
              <mc:Fallback>
                <p:oleObj name="AxMath" r:id="rId4" imgW="1855080" imgH="1972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6449" y="4347458"/>
                        <a:ext cx="4519260" cy="47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7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50388C6-7C58-4403-BB5C-FA9C364B09A9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2</a:t>
            </a:r>
            <a:r>
              <a:rPr lang="zh-CN" altLang="en-US" sz="4000" b="1" dirty="0">
                <a:solidFill>
                  <a:schemeClr val="accent1"/>
                </a:solidFill>
              </a:rPr>
              <a:t>：以谁为准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2A846A-5801-4A6A-94C6-878490A1B848}"/>
              </a:ext>
            </a:extLst>
          </p:cNvPr>
          <p:cNvSpPr txBox="1"/>
          <p:nvPr/>
        </p:nvSpPr>
        <p:spPr>
          <a:xfrm>
            <a:off x="760491" y="1571970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sha256()</a:t>
            </a:r>
            <a:r>
              <a:rPr lang="zh-CN" altLang="en-US" dirty="0"/>
              <a:t>是一种哈希算法，他可以将任何字符串转化为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256bit</a:t>
            </a:r>
            <a:r>
              <a:rPr lang="zh-CN" altLang="en-US" dirty="0"/>
              <a:t>的哈希值，算法有如下关键特点：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hlinkClick r:id="rId2"/>
              </a:rPr>
              <a:t>SHA256</a:t>
            </a:r>
            <a:r>
              <a:rPr lang="zh-CN" altLang="en-US" dirty="0">
                <a:hlinkClick r:id="rId2"/>
              </a:rPr>
              <a:t>算法使用链接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3B534A-494D-491E-A94B-9A6D08D3E6AF}"/>
              </a:ext>
            </a:extLst>
          </p:cNvPr>
          <p:cNvSpPr txBox="1"/>
          <p:nvPr/>
        </p:nvSpPr>
        <p:spPr>
          <a:xfrm>
            <a:off x="760491" y="3022358"/>
            <a:ext cx="60935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2.</a:t>
            </a:r>
            <a:r>
              <a:rPr lang="zh-CN" altLang="en-US" sz="2800" b="1" dirty="0">
                <a:solidFill>
                  <a:schemeClr val="accent1"/>
                </a:solidFill>
              </a:rPr>
              <a:t>小变化大改变</a:t>
            </a:r>
          </a:p>
          <a:p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218C0B-2601-41F6-9E0F-C512CA2E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90" y="3629732"/>
            <a:ext cx="9477791" cy="32280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99BC7B-D170-41B1-92CE-F47DE0B2F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241" y="2212878"/>
            <a:ext cx="7715306" cy="28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50388C6-7C58-4403-BB5C-FA9C364B09A9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2</a:t>
            </a:r>
            <a:r>
              <a:rPr lang="zh-CN" altLang="en-US" sz="4000" b="1" dirty="0">
                <a:solidFill>
                  <a:schemeClr val="accent1"/>
                </a:solidFill>
              </a:rPr>
              <a:t>：以谁为准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2A846A-5801-4A6A-94C6-878490A1B848}"/>
              </a:ext>
            </a:extLst>
          </p:cNvPr>
          <p:cNvSpPr txBox="1"/>
          <p:nvPr/>
        </p:nvSpPr>
        <p:spPr>
          <a:xfrm>
            <a:off x="760491" y="1571970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sha256()</a:t>
            </a:r>
            <a:r>
              <a:rPr lang="zh-CN" altLang="en-US" dirty="0"/>
              <a:t>是一种哈希算法，他可以将任何字符串转化为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256bit</a:t>
            </a:r>
            <a:r>
              <a:rPr lang="zh-CN" altLang="en-US" dirty="0"/>
              <a:t>的哈希值，算法有如下关键特点：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hlinkClick r:id="rId2"/>
              </a:rPr>
              <a:t>SHA256</a:t>
            </a:r>
            <a:r>
              <a:rPr lang="zh-CN" altLang="en-US" dirty="0">
                <a:hlinkClick r:id="rId2"/>
              </a:rPr>
              <a:t>算法使用链接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3B534A-494D-491E-A94B-9A6D08D3E6AF}"/>
              </a:ext>
            </a:extLst>
          </p:cNvPr>
          <p:cNvSpPr txBox="1"/>
          <p:nvPr/>
        </p:nvSpPr>
        <p:spPr>
          <a:xfrm>
            <a:off x="760491" y="3028890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3.</a:t>
            </a:r>
            <a:r>
              <a:rPr lang="zh-CN" altLang="en-US" sz="2800" b="1" dirty="0">
                <a:solidFill>
                  <a:schemeClr val="accent1"/>
                </a:solidFill>
              </a:rPr>
              <a:t>抗碰撞性</a:t>
            </a:r>
            <a:endParaRPr lang="zh-CN" altLang="en-US" dirty="0"/>
          </a:p>
        </p:txBody>
      </p:sp>
      <p:pic>
        <p:nvPicPr>
          <p:cNvPr id="2050" name="Picture 2" descr="通俗解释hash碰撞是什么以及如何解决_启四的博客-CSDN博客_hash碰撞">
            <a:extLst>
              <a:ext uri="{FF2B5EF4-FFF2-40B4-BE49-F238E27FC236}">
                <a16:creationId xmlns:a16="http://schemas.microsoft.com/office/drawing/2014/main" id="{713E33C7-D078-4986-8535-DDCA13B7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96" y="2772299"/>
            <a:ext cx="5001008" cy="38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6834CC1-EDDE-47BB-973B-C091691325BF}"/>
              </a:ext>
            </a:extLst>
          </p:cNvPr>
          <p:cNvSpPr txBox="1"/>
          <p:nvPr/>
        </p:nvSpPr>
        <p:spPr>
          <a:xfrm>
            <a:off x="760491" y="3808701"/>
            <a:ext cx="2098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在哈希函数设计合理的情况下，</a:t>
            </a:r>
            <a:r>
              <a:rPr lang="zh-CN" altLang="en-US" sz="2800" b="1" dirty="0">
                <a:solidFill>
                  <a:srgbClr val="FF0000"/>
                </a:solidFill>
              </a:rPr>
              <a:t>哈希碰撞的概率微乎其微</a:t>
            </a:r>
          </a:p>
        </p:txBody>
      </p:sp>
    </p:spTree>
    <p:extLst>
      <p:ext uri="{BB962C8B-B14F-4D97-AF65-F5344CB8AC3E}">
        <p14:creationId xmlns:p14="http://schemas.microsoft.com/office/powerpoint/2010/main" val="300534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6A99188-2FF8-430D-9575-84B685C81789}"/>
              </a:ext>
            </a:extLst>
          </p:cNvPr>
          <p:cNvSpPr txBox="1"/>
          <p:nvPr/>
        </p:nvSpPr>
        <p:spPr>
          <a:xfrm>
            <a:off x="363513" y="1659104"/>
            <a:ext cx="6093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矿工首先获得交易记录，记录达到一定数量后开始计算一个字符串。这个字符串由：</a:t>
            </a:r>
            <a:endParaRPr lang="en-US" altLang="zh-CN" dirty="0"/>
          </a:p>
          <a:p>
            <a:r>
              <a:rPr lang="zh-CN" altLang="en-US" dirty="0"/>
              <a:t>区块头+账单+开始时间+随机数组成。</a:t>
            </a:r>
          </a:p>
          <a:p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接着，计算</a:t>
            </a:r>
            <a:endParaRPr lang="en-US" altLang="zh-CN" dirty="0"/>
          </a:p>
          <a:p>
            <a:r>
              <a:rPr lang="zh-CN" altLang="en-US" dirty="0"/>
              <a:t>然而，计算出的结果Hash必须</a:t>
            </a:r>
            <a:r>
              <a:rPr lang="zh-CN" altLang="en-US" b="1" dirty="0">
                <a:solidFill>
                  <a:srgbClr val="FF0000"/>
                </a:solidFill>
              </a:rPr>
              <a:t>前n位都为0才算成功</a:t>
            </a:r>
            <a:r>
              <a:rPr lang="zh-CN" altLang="en-US" dirty="0"/>
              <a:t>。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9D44C43-8011-47E8-8F75-B9A8A40C4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98344"/>
              </p:ext>
            </p:extLst>
          </p:nvPr>
        </p:nvGraphicFramePr>
        <p:xfrm>
          <a:off x="1565588" y="3859839"/>
          <a:ext cx="36893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xMath" r:id="rId3" imgW="1845360" imgH="204840" progId="Equation.AxMath">
                  <p:embed/>
                </p:oleObj>
              </mc:Choice>
              <mc:Fallback>
                <p:oleObj name="AxMath" r:id="rId3" imgW="1845360" imgH="2048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588" y="3859839"/>
                        <a:ext cx="36893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4281C343-CA9B-40ED-9513-1849287113A6}"/>
              </a:ext>
            </a:extLst>
          </p:cNvPr>
          <p:cNvSpPr txBox="1"/>
          <p:nvPr/>
        </p:nvSpPr>
        <p:spPr>
          <a:xfrm>
            <a:off x="363513" y="458313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2</a:t>
            </a:r>
            <a:r>
              <a:rPr lang="zh-CN" altLang="en-US" sz="4000" b="1" dirty="0">
                <a:solidFill>
                  <a:schemeClr val="accent1"/>
                </a:solidFill>
              </a:rPr>
              <a:t>：挖矿过程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36053B-A6D1-4C11-935D-D22B7CEB9CD0}"/>
              </a:ext>
            </a:extLst>
          </p:cNvPr>
          <p:cNvSpPr txBox="1"/>
          <p:nvPr/>
        </p:nvSpPr>
        <p:spPr>
          <a:xfrm>
            <a:off x="6295869" y="261361"/>
            <a:ext cx="406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结论：以矿工和全体比特币用户为准</a:t>
            </a: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A4DFD9B6-F78F-412D-815D-65B19133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65501"/>
              </p:ext>
            </p:extLst>
          </p:nvPr>
        </p:nvGraphicFramePr>
        <p:xfrm>
          <a:off x="363513" y="2953884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57403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303680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70749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49133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区块头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账单内容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开始时间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随机数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56345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755222DE-F4EE-4270-A187-31F3B2A8E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" y="1347613"/>
            <a:ext cx="9144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51C38B-9D8C-438C-A7A1-D5AD499F02A3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</a:rPr>
              <a:t>问题</a:t>
            </a:r>
            <a:r>
              <a:rPr lang="en-US" altLang="zh-CN" sz="4000" b="1" dirty="0">
                <a:solidFill>
                  <a:schemeClr val="accent1"/>
                </a:solidFill>
              </a:rPr>
              <a:t>3</a:t>
            </a:r>
            <a:r>
              <a:rPr lang="zh-CN" altLang="en-US" sz="4000" b="1" dirty="0">
                <a:solidFill>
                  <a:schemeClr val="accent1"/>
                </a:solidFill>
              </a:rPr>
              <a:t>：如何防伪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29E3FC9-BABD-4980-ABF9-A11226748723}"/>
              </a:ext>
            </a:extLst>
          </p:cNvPr>
          <p:cNvSpPr txBox="1"/>
          <p:nvPr/>
        </p:nvSpPr>
        <p:spPr>
          <a:xfrm>
            <a:off x="760491" y="1424943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数字签名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5010C7-7AA9-403C-80C0-167A2AFE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42" y="1106238"/>
            <a:ext cx="9178898" cy="56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EEE7F39-1CFA-47A2-AA0F-0F2E4962BF87}"/>
              </a:ext>
            </a:extLst>
          </p:cNvPr>
          <p:cNvSpPr txBox="1"/>
          <p:nvPr/>
        </p:nvSpPr>
        <p:spPr>
          <a:xfrm>
            <a:off x="1319134" y="609097"/>
            <a:ext cx="782111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/>
              <a:t>优点：</a:t>
            </a:r>
          </a:p>
          <a:p>
            <a:endParaRPr lang="zh-CN" altLang="en-US" dirty="0"/>
          </a:p>
          <a:p>
            <a:r>
              <a:rPr lang="zh-CN" altLang="en-US" dirty="0"/>
              <a:t>1. 去中心化：比特币不受任何中央机构或政府监管，由网络中的节点来维护和验证交易。</a:t>
            </a:r>
          </a:p>
          <a:p>
            <a:r>
              <a:rPr lang="zh-CN" altLang="en-US" dirty="0"/>
              <a:t>2. 保护隐私：比特币使用公开密钥加密技术，可以保护用户的信息和隐私。</a:t>
            </a:r>
          </a:p>
          <a:p>
            <a:r>
              <a:rPr lang="zh-CN" altLang="en-US" dirty="0"/>
              <a:t>3. 可追溯性：所有比特币交易都被记录在区块链上，可以追踪其交易历史。</a:t>
            </a:r>
          </a:p>
          <a:p>
            <a:r>
              <a:rPr lang="zh-CN" altLang="en-US" dirty="0"/>
              <a:t>4. 通货膨胀率低：比特币的总量被限定在2100万个左右，因此通货膨胀率很低，具有一定的保值功能。</a:t>
            </a:r>
          </a:p>
          <a:p>
            <a:endParaRPr lang="zh-CN" altLang="en-US" dirty="0"/>
          </a:p>
          <a:p>
            <a:r>
              <a:rPr lang="zh-CN" altLang="en-US" sz="3200" dirty="0"/>
              <a:t>缺点：</a:t>
            </a:r>
          </a:p>
          <a:p>
            <a:endParaRPr lang="zh-CN" altLang="en-US" dirty="0"/>
          </a:p>
          <a:p>
            <a:r>
              <a:rPr lang="zh-CN" altLang="en-US" dirty="0"/>
              <a:t>1. 安全性问题：比特币被盗、遗失或黑客攻击的风险仍然存在，需要用户自己保管好比特币私钥。</a:t>
            </a:r>
          </a:p>
          <a:p>
            <a:r>
              <a:rPr lang="zh-CN" altLang="en-US" dirty="0"/>
              <a:t>2. 交易速度有限：比特币交易需要被打包进块，并等待6个块后才能确保交易成功。每10分钟打包4000条交易记录，每秒钟只能完成约7次交易。目前为了解决这个问题，比特币推出一个新协议，希望将区块从1M变为8M，目前协议还在推动中。</a:t>
            </a:r>
          </a:p>
        </p:txBody>
      </p:sp>
    </p:spTree>
    <p:extLst>
      <p:ext uri="{BB962C8B-B14F-4D97-AF65-F5344CB8AC3E}">
        <p14:creationId xmlns:p14="http://schemas.microsoft.com/office/powerpoint/2010/main" val="99037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907007-D89B-47F3-A63B-C10D3CBC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6" y="284192"/>
            <a:ext cx="6976839" cy="53244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3C253E-C52C-4F6D-8DB5-27C9DF4D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45" y="302916"/>
            <a:ext cx="6976839" cy="53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C51854-8093-459B-919C-865DEBCD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89" y="278544"/>
            <a:ext cx="11463421" cy="42910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510F008-78F3-4B77-B3ED-29122F9380C5}"/>
              </a:ext>
            </a:extLst>
          </p:cNvPr>
          <p:cNvSpPr txBox="1"/>
          <p:nvPr/>
        </p:nvSpPr>
        <p:spPr>
          <a:xfrm>
            <a:off x="3069125" y="4916032"/>
            <a:ext cx="5413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为什么要使用</a:t>
            </a:r>
            <a:r>
              <a:rPr lang="zh-CN" altLang="en-US" sz="4400" b="1" dirty="0">
                <a:solidFill>
                  <a:srgbClr val="FF0000"/>
                </a:solidFill>
              </a:rPr>
              <a:t>比特币？</a:t>
            </a:r>
          </a:p>
        </p:txBody>
      </p:sp>
    </p:spTree>
    <p:extLst>
      <p:ext uri="{BB962C8B-B14F-4D97-AF65-F5344CB8AC3E}">
        <p14:creationId xmlns:p14="http://schemas.microsoft.com/office/powerpoint/2010/main" val="19185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739988-7810-4B64-A2F8-0AB300D75509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阶段</a:t>
            </a:r>
            <a:r>
              <a:rPr lang="en-US" altLang="zh-CN" sz="4000" dirty="0"/>
              <a:t>1</a:t>
            </a:r>
            <a:r>
              <a:rPr lang="zh-CN" altLang="en-US" sz="4000" dirty="0"/>
              <a:t>：</a:t>
            </a: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</a:rPr>
              <a:t>以物易物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FB2960-4F87-46F3-A8B0-084ADD50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776412"/>
            <a:ext cx="9429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739988-7810-4B64-A2F8-0AB300D75509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阶段</a:t>
            </a:r>
            <a:r>
              <a:rPr lang="en-US" altLang="zh-CN" sz="4000" dirty="0"/>
              <a:t>2</a:t>
            </a:r>
            <a:r>
              <a:rPr lang="zh-CN" altLang="en-US" sz="4000" dirty="0"/>
              <a:t>：</a:t>
            </a:r>
            <a:r>
              <a:rPr lang="zh-CN" altLang="en-US" sz="4000" b="1" dirty="0">
                <a:solidFill>
                  <a:schemeClr val="accent4">
                    <a:lumMod val="75000"/>
                  </a:schemeClr>
                </a:solidFill>
              </a:rPr>
              <a:t>实物货币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1D5D35-B330-4483-88F1-5BB3822F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76" y="1226525"/>
            <a:ext cx="8846939" cy="54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739988-7810-4B64-A2F8-0AB300D75509}"/>
              </a:ext>
            </a:extLst>
          </p:cNvPr>
          <p:cNvSpPr txBox="1"/>
          <p:nvPr/>
        </p:nvSpPr>
        <p:spPr>
          <a:xfrm>
            <a:off x="760491" y="398352"/>
            <a:ext cx="4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阶段</a:t>
            </a:r>
            <a:r>
              <a:rPr lang="en-US" altLang="zh-CN" sz="4000" dirty="0"/>
              <a:t>3</a:t>
            </a:r>
            <a:r>
              <a:rPr lang="zh-CN" altLang="en-US" sz="4000" dirty="0"/>
              <a:t>：</a:t>
            </a:r>
            <a:r>
              <a:rPr lang="zh-CN" altLang="en-US" sz="4000" b="1" dirty="0">
                <a:solidFill>
                  <a:schemeClr val="accent6"/>
                </a:solidFill>
              </a:rPr>
              <a:t>符号货币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8A82CE-C1AA-413B-8640-946A25FF3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87" y="1087947"/>
            <a:ext cx="9194785" cy="57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739988-7810-4B64-A2F8-0AB300D75509}"/>
              </a:ext>
            </a:extLst>
          </p:cNvPr>
          <p:cNvSpPr txBox="1"/>
          <p:nvPr/>
        </p:nvSpPr>
        <p:spPr>
          <a:xfrm>
            <a:off x="760491" y="398352"/>
            <a:ext cx="647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阶段</a:t>
            </a:r>
            <a:r>
              <a:rPr lang="en-US" altLang="zh-CN" sz="4000" dirty="0"/>
              <a:t>4</a:t>
            </a:r>
            <a:r>
              <a:rPr lang="zh-CN" altLang="en-US" sz="4000" dirty="0"/>
              <a:t>：</a:t>
            </a:r>
            <a:r>
              <a:rPr lang="zh-CN" altLang="en-US" sz="4000" b="1" dirty="0">
                <a:solidFill>
                  <a:srgbClr val="7030A0"/>
                </a:solidFill>
              </a:rPr>
              <a:t>中央系统虚拟货币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8D2FAB-4674-47C7-B5B0-943D40852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71" y="1204110"/>
            <a:ext cx="9568709" cy="56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CA9F2BB-F492-4F80-B9E2-8F4B2D96B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0090"/>
              </p:ext>
            </p:extLst>
          </p:nvPr>
        </p:nvGraphicFramePr>
        <p:xfrm>
          <a:off x="2032000" y="1585608"/>
          <a:ext cx="8128000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732641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71607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423845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62519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付款方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付款金额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收款方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……（验证字段）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5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10BTC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33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15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03581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4233D8A4-82EC-4C10-A04B-60E8A2F39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" y="3291876"/>
            <a:ext cx="10692984" cy="34222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C5F69F-D2A1-4710-A1D6-88DF92E86942}"/>
              </a:ext>
            </a:extLst>
          </p:cNvPr>
          <p:cNvSpPr txBox="1"/>
          <p:nvPr/>
        </p:nvSpPr>
        <p:spPr>
          <a:xfrm>
            <a:off x="760491" y="398352"/>
            <a:ext cx="647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阶段</a:t>
            </a:r>
            <a:r>
              <a:rPr lang="en-US" altLang="zh-CN" sz="4000" dirty="0"/>
              <a:t>5</a:t>
            </a:r>
            <a:r>
              <a:rPr lang="zh-CN" altLang="en-US" sz="4000" dirty="0"/>
              <a:t>：</a:t>
            </a:r>
            <a:r>
              <a:rPr lang="zh-CN" altLang="en-US" sz="4000" b="1" dirty="0">
                <a:solidFill>
                  <a:schemeClr val="accent5"/>
                </a:solidFill>
              </a:rPr>
              <a:t>分布式虚拟货币</a:t>
            </a:r>
          </a:p>
        </p:txBody>
      </p:sp>
    </p:spTree>
    <p:extLst>
      <p:ext uri="{BB962C8B-B14F-4D97-AF65-F5344CB8AC3E}">
        <p14:creationId xmlns:p14="http://schemas.microsoft.com/office/powerpoint/2010/main" val="36535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A632CFE-3B4D-437C-83AC-515249673D39}"/>
              </a:ext>
            </a:extLst>
          </p:cNvPr>
          <p:cNvSpPr txBox="1"/>
          <p:nvPr/>
        </p:nvSpPr>
        <p:spPr>
          <a:xfrm>
            <a:off x="794479" y="2305615"/>
            <a:ext cx="6093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- 为什么要记账？</a:t>
            </a:r>
          </a:p>
          <a:p>
            <a:endParaRPr lang="zh-CN" altLang="en-US" sz="2800" b="1" dirty="0"/>
          </a:p>
          <a:p>
            <a:r>
              <a:rPr lang="zh-CN" altLang="en-US" sz="2800" b="1" dirty="0"/>
              <a:t>- 以谁为准？（网络延迟）</a:t>
            </a:r>
          </a:p>
          <a:p>
            <a:endParaRPr lang="zh-CN" altLang="en-US" sz="2800" b="1" dirty="0"/>
          </a:p>
          <a:p>
            <a:r>
              <a:rPr lang="zh-CN" altLang="en-US" sz="2800" b="1" dirty="0"/>
              <a:t>- 如何防伪？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D33A87A-87BA-4DED-803B-BE1F8013ECC5}"/>
              </a:ext>
            </a:extLst>
          </p:cNvPr>
          <p:cNvSpPr txBox="1"/>
          <p:nvPr/>
        </p:nvSpPr>
        <p:spPr>
          <a:xfrm>
            <a:off x="794479" y="624165"/>
            <a:ext cx="427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5"/>
                </a:solidFill>
              </a:rPr>
              <a:t>三大核心问题</a:t>
            </a:r>
          </a:p>
        </p:txBody>
      </p:sp>
    </p:spTree>
    <p:extLst>
      <p:ext uri="{BB962C8B-B14F-4D97-AF65-F5344CB8AC3E}">
        <p14:creationId xmlns:p14="http://schemas.microsoft.com/office/powerpoint/2010/main" val="249645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590</Words>
  <Application>Microsoft Office PowerPoint</Application>
  <PresentationFormat>宽屏</PresentationFormat>
  <Paragraphs>83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-apple-system</vt:lpstr>
      <vt:lpstr>等线</vt:lpstr>
      <vt:lpstr>等线 Light</vt:lpstr>
      <vt:lpstr>Arial</vt:lpstr>
      <vt:lpstr>Times New Roman</vt:lpstr>
      <vt:lpstr>Office 主题​​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13</cp:revision>
  <dcterms:created xsi:type="dcterms:W3CDTF">2023-04-23T08:48:17Z</dcterms:created>
  <dcterms:modified xsi:type="dcterms:W3CDTF">2023-04-23T11:49:40Z</dcterms:modified>
</cp:coreProperties>
</file>